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79" r:id="rId13"/>
    <p:sldId id="781" r:id="rId14"/>
    <p:sldId id="772" r:id="rId15"/>
    <p:sldId id="358" r:id="rId16"/>
    <p:sldId id="685" r:id="rId17"/>
    <p:sldId id="776" r:id="rId18"/>
    <p:sldId id="777" r:id="rId19"/>
    <p:sldId id="782" r:id="rId20"/>
    <p:sldId id="783" r:id="rId21"/>
    <p:sldId id="778" r:id="rId22"/>
    <p:sldId id="659" r:id="rId23"/>
    <p:sldId id="356" r:id="rId24"/>
    <p:sldId id="359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79"/>
            <p14:sldId id="781"/>
            <p14:sldId id="772"/>
            <p14:sldId id="358"/>
            <p14:sldId id="685"/>
            <p14:sldId id="776"/>
            <p14:sldId id="777"/>
            <p14:sldId id="782"/>
            <p14:sldId id="783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15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…………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2057068"/>
          </a:xfrm>
        </p:spPr>
        <p:txBody>
          <a:bodyPr>
            <a:noAutofit/>
          </a:bodyPr>
          <a:lstStyle/>
          <a:p>
            <a:r>
              <a:rPr lang="zh-CN" altLang="en-US" dirty="0"/>
              <a:t>③ 判断是否有人靠近或者是否有声响。从“逻辑”模块分类中拖出“</a:t>
            </a:r>
            <a:r>
              <a:rPr lang="en-US" altLang="zh-CN" dirty="0"/>
              <a:t>……</a:t>
            </a:r>
            <a:r>
              <a:rPr lang="zh-CN" altLang="en-US" dirty="0"/>
              <a:t>且</a:t>
            </a:r>
            <a:r>
              <a:rPr lang="en-US" altLang="zh-CN" dirty="0"/>
              <a:t>……”</a:t>
            </a:r>
            <a:r>
              <a:rPr lang="zh-CN" altLang="en-US" dirty="0"/>
              <a:t>模块，并调整为“</a:t>
            </a:r>
            <a:r>
              <a:rPr lang="en-US" altLang="zh-CN" dirty="0"/>
              <a:t>……</a:t>
            </a:r>
            <a:r>
              <a:rPr lang="zh-CN" altLang="en-US" dirty="0"/>
              <a:t>或</a:t>
            </a:r>
            <a:r>
              <a:rPr lang="en-US" altLang="zh-CN" dirty="0"/>
              <a:t>……”</a:t>
            </a:r>
            <a:r>
              <a:rPr lang="zh-CN" altLang="en-US" dirty="0"/>
              <a:t>，然后右键点击模块，选择“外部输入”。并将其与“如果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……”</a:t>
            </a:r>
            <a:r>
              <a:rPr lang="zh-CN" altLang="en-US" dirty="0"/>
              <a:t>模块拼接在一起。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D317442-2574-4639-AA78-2DFDBE7656CD}"/>
              </a:ext>
            </a:extLst>
          </p:cNvPr>
          <p:cNvGrpSpPr>
            <a:grpSpLocks noChangeAspect="1"/>
          </p:cNvGrpSpPr>
          <p:nvPr/>
        </p:nvGrpSpPr>
        <p:grpSpPr>
          <a:xfrm>
            <a:off x="1674691" y="3249409"/>
            <a:ext cx="4701573" cy="2499029"/>
            <a:chOff x="1139556" y="3257829"/>
            <a:chExt cx="4319905" cy="22961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A28D95C-BAFE-496E-8C68-8D183DC61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934" b="39322"/>
            <a:stretch/>
          </p:blipFill>
          <p:spPr>
            <a:xfrm>
              <a:off x="1139556" y="3257829"/>
              <a:ext cx="4319905" cy="2296161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2396466" y="4747819"/>
              <a:ext cx="1562124" cy="5709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3A851F-EA71-4D1E-9E02-5BB28572C7BE}"/>
              </a:ext>
            </a:extLst>
          </p:cNvPr>
          <p:cNvGrpSpPr>
            <a:grpSpLocks noChangeAspect="1"/>
          </p:cNvGrpSpPr>
          <p:nvPr/>
        </p:nvGrpSpPr>
        <p:grpSpPr>
          <a:xfrm>
            <a:off x="6965604" y="3190240"/>
            <a:ext cx="4094828" cy="2534588"/>
            <a:chOff x="5947291" y="3190240"/>
            <a:chExt cx="4094828" cy="253458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005BB80-0784-4570-AF54-B7AA54806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291" y="3190240"/>
              <a:ext cx="4094828" cy="2534588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E586B65-830F-42B2-829A-702DB0956A9D}"/>
                </a:ext>
              </a:extLst>
            </p:cNvPr>
            <p:cNvSpPr/>
            <p:nvPr/>
          </p:nvSpPr>
          <p:spPr>
            <a:xfrm>
              <a:off x="6535650" y="4498924"/>
              <a:ext cx="1700046" cy="10230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62E95F1-2E9C-4201-9080-2CC885E4FB63}"/>
              </a:ext>
            </a:extLst>
          </p:cNvPr>
          <p:cNvGrpSpPr/>
          <p:nvPr/>
        </p:nvGrpSpPr>
        <p:grpSpPr>
          <a:xfrm>
            <a:off x="5282829" y="2918460"/>
            <a:ext cx="5798298" cy="2867328"/>
            <a:chOff x="5160909" y="2918460"/>
            <a:chExt cx="5798298" cy="286732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86B1F5-FFE0-4A70-82CA-9969345A0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0909" y="2918460"/>
              <a:ext cx="5798298" cy="2867328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2B537BB-8081-4F73-9615-E56F9A7179A7}"/>
                </a:ext>
              </a:extLst>
            </p:cNvPr>
            <p:cNvSpPr/>
            <p:nvPr/>
          </p:nvSpPr>
          <p:spPr>
            <a:xfrm>
              <a:off x="7292697" y="4227148"/>
              <a:ext cx="3658890" cy="9315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47960" cy="2615868"/>
          </a:xfrm>
        </p:spPr>
        <p:txBody>
          <a:bodyPr>
            <a:noAutofit/>
          </a:bodyPr>
          <a:lstStyle/>
          <a:p>
            <a:r>
              <a:rPr lang="zh-CN" altLang="en-US" dirty="0"/>
              <a:t>④ 从“逻辑”模块分类中拖出“</a:t>
            </a:r>
            <a:r>
              <a:rPr lang="en-US" altLang="zh-CN" dirty="0"/>
              <a:t>……=……”</a:t>
            </a:r>
            <a:r>
              <a:rPr lang="zh-CN" altLang="en-US" dirty="0"/>
              <a:t>模块和“真”模块，用来判断接近开关的值是否为“真”；然后用“</a:t>
            </a:r>
            <a:r>
              <a:rPr lang="en-US" altLang="zh-CN" dirty="0"/>
              <a:t>……=……”</a:t>
            </a:r>
            <a:r>
              <a:rPr lang="zh-CN" altLang="en-US" dirty="0"/>
              <a:t>模块与数字“</a:t>
            </a:r>
            <a:r>
              <a:rPr lang="en-US" altLang="zh-CN" dirty="0"/>
              <a:t>5000”</a:t>
            </a:r>
            <a:r>
              <a:rPr lang="zh-CN" altLang="en-US" dirty="0"/>
              <a:t>模块拼接，判断声音传感器的值。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018AA49-4E56-4AD3-ABC8-DE25C2E30FA5}"/>
              </a:ext>
            </a:extLst>
          </p:cNvPr>
          <p:cNvGrpSpPr/>
          <p:nvPr/>
        </p:nvGrpSpPr>
        <p:grpSpPr>
          <a:xfrm>
            <a:off x="1232793" y="2787504"/>
            <a:ext cx="3832984" cy="3131127"/>
            <a:chOff x="1232793" y="2787504"/>
            <a:chExt cx="3832984" cy="313112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CCA0699-9070-4093-9A35-811973DA06CF}"/>
                </a:ext>
              </a:extLst>
            </p:cNvPr>
            <p:cNvPicPr/>
            <p:nvPr/>
          </p:nvPicPr>
          <p:blipFill rotWithShape="1">
            <a:blip r:embed="rId3"/>
            <a:srcRect t="5078" r="11272" b="35377"/>
            <a:stretch/>
          </p:blipFill>
          <p:spPr>
            <a:xfrm>
              <a:off x="1232793" y="2787504"/>
              <a:ext cx="3832984" cy="3131127"/>
            </a:xfrm>
            <a:prstGeom prst="rect">
              <a:avLst/>
            </a:prstGeom>
          </p:spPr>
        </p:pic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7FF6D3B-3286-4017-8139-833097DADCBD}"/>
                </a:ext>
              </a:extLst>
            </p:cNvPr>
            <p:cNvGrpSpPr/>
            <p:nvPr/>
          </p:nvGrpSpPr>
          <p:grpSpPr>
            <a:xfrm>
              <a:off x="2347318" y="2787504"/>
              <a:ext cx="1389530" cy="2986092"/>
              <a:chOff x="2347318" y="2787504"/>
              <a:chExt cx="1389530" cy="2986092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9DDD3C4-2B98-47FB-8B20-16408E4CE057}"/>
                  </a:ext>
                </a:extLst>
              </p:cNvPr>
              <p:cNvSpPr/>
              <p:nvPr/>
            </p:nvSpPr>
            <p:spPr>
              <a:xfrm>
                <a:off x="2347318" y="2787504"/>
                <a:ext cx="1389530" cy="52872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6C0E80D-0913-4A70-8C80-F0DA8CA8FA6E}"/>
                  </a:ext>
                </a:extLst>
              </p:cNvPr>
              <p:cNvSpPr/>
              <p:nvPr/>
            </p:nvSpPr>
            <p:spPr>
              <a:xfrm>
                <a:off x="2353414" y="5391180"/>
                <a:ext cx="737258" cy="3824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1" y="1133172"/>
            <a:ext cx="5339079" cy="3753788"/>
          </a:xfrm>
        </p:spPr>
        <p:txBody>
          <a:bodyPr>
            <a:noAutofit/>
          </a:bodyPr>
          <a:lstStyle/>
          <a:p>
            <a:r>
              <a:rPr lang="zh-CN" altLang="en-US" dirty="0"/>
              <a:t>⑤ 点亮</a:t>
            </a:r>
            <a:r>
              <a:rPr lang="en-US" altLang="zh-CN" dirty="0"/>
              <a:t>RGB</a:t>
            </a:r>
            <a:r>
              <a:rPr lang="zh-CN" altLang="en-US" dirty="0"/>
              <a:t>灯。从“板载执行”模块分类中拖出“</a:t>
            </a:r>
            <a:r>
              <a:rPr lang="en-US" altLang="zh-CN" dirty="0"/>
              <a:t>RGB</a:t>
            </a:r>
            <a:r>
              <a:rPr lang="zh-CN" altLang="en-US" dirty="0"/>
              <a:t>灯”模块，将数值调整为“</a:t>
            </a:r>
            <a:r>
              <a:rPr lang="en-US" altLang="zh-CN" dirty="0"/>
              <a:t>255,255,255”</a:t>
            </a:r>
            <a:r>
              <a:rPr lang="zh-CN" altLang="en-US" dirty="0"/>
              <a:t>，利用“延时”模块让</a:t>
            </a:r>
            <a:r>
              <a:rPr lang="en-US" altLang="zh-CN" dirty="0"/>
              <a:t>RGB</a:t>
            </a:r>
            <a:r>
              <a:rPr lang="zh-CN" altLang="en-US" dirty="0"/>
              <a:t>灯亮</a:t>
            </a:r>
            <a:r>
              <a:rPr lang="en-US" altLang="zh-CN" dirty="0"/>
              <a:t>5</a:t>
            </a:r>
            <a:r>
              <a:rPr lang="zh-CN" altLang="en-US" dirty="0"/>
              <a:t>秒，随后调整</a:t>
            </a:r>
            <a:r>
              <a:rPr lang="en-US" altLang="zh-CN" dirty="0"/>
              <a:t>RGB</a:t>
            </a:r>
            <a:r>
              <a:rPr lang="zh-CN" altLang="en-US" dirty="0"/>
              <a:t>灯的数值为“</a:t>
            </a:r>
            <a:r>
              <a:rPr lang="en-US" altLang="zh-CN" dirty="0"/>
              <a:t>0,0,0”</a:t>
            </a:r>
            <a:r>
              <a:rPr lang="zh-CN" altLang="en-US" dirty="0"/>
              <a:t>，让灯熄灭。最后在程序的最下方加上短暂的延时，在最外侧加上“重复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……”</a:t>
            </a:r>
            <a:r>
              <a:rPr lang="zh-CN" altLang="en-US" dirty="0"/>
              <a:t>模块，让程序循环执行。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18DCF5-4A3F-47D5-8FAE-4771AE61E482}"/>
              </a:ext>
            </a:extLst>
          </p:cNvPr>
          <p:cNvGrpSpPr/>
          <p:nvPr/>
        </p:nvGrpSpPr>
        <p:grpSpPr>
          <a:xfrm>
            <a:off x="6416674" y="1325685"/>
            <a:ext cx="5093391" cy="4239834"/>
            <a:chOff x="6416674" y="1325685"/>
            <a:chExt cx="5093391" cy="423983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A822CE8-B686-4198-9F3E-3F83BF3E4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6674" y="1325685"/>
              <a:ext cx="5093391" cy="423983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7419174-2D84-4744-9CA2-9FD636B3B25D}"/>
                </a:ext>
              </a:extLst>
            </p:cNvPr>
            <p:cNvSpPr/>
            <p:nvPr/>
          </p:nvSpPr>
          <p:spPr>
            <a:xfrm>
              <a:off x="7824838" y="3295650"/>
              <a:ext cx="3366402" cy="15464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B17328A-1A98-406E-8A77-9502B2C57F29}"/>
                </a:ext>
              </a:extLst>
            </p:cNvPr>
            <p:cNvSpPr/>
            <p:nvPr/>
          </p:nvSpPr>
          <p:spPr>
            <a:xfrm>
              <a:off x="6905613" y="4986021"/>
              <a:ext cx="1263027" cy="4356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38108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⑥ 上传程序。编写完程序之后，点击“上传”。当提示“上传成功”之后，就能实现智能楼道灯的效果了。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3" name="2-3(7469896)">
            <a:hlinkClick r:id="" action="ppaction://media"/>
            <a:extLst>
              <a:ext uri="{FF2B5EF4-FFF2-40B4-BE49-F238E27FC236}">
                <a16:creationId xmlns:a16="http://schemas.microsoft.com/office/drawing/2014/main" id="{8EC25F77-2177-4DD3-BA38-218F5976F4A2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291" y="1775318"/>
            <a:ext cx="7679999" cy="4320000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8AD130B0-C888-4B63-9D56-96A041073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11" t="36228" r="484" b="14372"/>
          <a:stretch/>
        </p:blipFill>
        <p:spPr bwMode="auto">
          <a:xfrm>
            <a:off x="6971210" y="3621824"/>
            <a:ext cx="2036601" cy="21861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9020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条件结构的嵌套是“如果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……”</a:t>
            </a:r>
            <a:r>
              <a:rPr lang="zh-CN" altLang="en-US" dirty="0"/>
              <a:t>模块的延伸，当我们的程序需要二次或多次判断时可以使用多重条件结构的嵌套。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 dirty="0"/>
              <a:t> 条件结构的嵌套</a:t>
            </a:r>
            <a:endParaRPr lang="zh-CN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6B9E610-7D63-4F89-940E-C29C6BAB5C1E}"/>
              </a:ext>
            </a:extLst>
          </p:cNvPr>
          <p:cNvGrpSpPr>
            <a:grpSpLocks noChangeAspect="1"/>
          </p:cNvGrpSpPr>
          <p:nvPr/>
        </p:nvGrpSpPr>
        <p:grpSpPr>
          <a:xfrm>
            <a:off x="2180511" y="3224719"/>
            <a:ext cx="3902789" cy="2361647"/>
            <a:chOff x="2179515" y="3429000"/>
            <a:chExt cx="3249751" cy="196648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1A60F9F-B637-49B6-90BF-7AA637E3E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26" r="60828" b="33292"/>
            <a:stretch/>
          </p:blipFill>
          <p:spPr bwMode="auto">
            <a:xfrm>
              <a:off x="2179515" y="3429000"/>
              <a:ext cx="3249751" cy="196648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AF1FD1C-5691-44B5-8586-ABA1D27E5394}"/>
                </a:ext>
              </a:extLst>
            </p:cNvPr>
            <p:cNvSpPr/>
            <p:nvPr/>
          </p:nvSpPr>
          <p:spPr>
            <a:xfrm>
              <a:off x="3726569" y="4492620"/>
              <a:ext cx="1049712" cy="7700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36828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关系运算符模块用于比较运算，它“有等于、不等于、大于、小于、大于等于和小于等于”</a:t>
            </a:r>
            <a:r>
              <a:rPr lang="en-US" altLang="zh-CN" dirty="0"/>
              <a:t>6</a:t>
            </a:r>
            <a:r>
              <a:rPr lang="zh-CN" altLang="en-US" dirty="0"/>
              <a:t>种选项。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 dirty="0"/>
              <a:t> 关系运算符</a:t>
            </a:r>
            <a:endParaRPr lang="zh-CN" alt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5A003F5-D4C3-47A5-8BC2-77EE36EFA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590" y="2729580"/>
            <a:ext cx="2749396" cy="3346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EF9F328A-ED62-4BBD-9118-C6C2A7C4EC0A}"/>
              </a:ext>
            </a:extLst>
          </p:cNvPr>
          <p:cNvGrpSpPr/>
          <p:nvPr/>
        </p:nvGrpSpPr>
        <p:grpSpPr>
          <a:xfrm>
            <a:off x="1418369" y="3327088"/>
            <a:ext cx="5340565" cy="2151108"/>
            <a:chOff x="1337089" y="3429000"/>
            <a:chExt cx="5340565" cy="215110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2D5CA01-6885-49B9-B3E2-E89C90AD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7089" y="3429000"/>
              <a:ext cx="5340565" cy="2151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CB381A-32B4-423B-B77A-0C5F2D9FC6A0}"/>
                </a:ext>
              </a:extLst>
            </p:cNvPr>
            <p:cNvSpPr/>
            <p:nvPr/>
          </p:nvSpPr>
          <p:spPr>
            <a:xfrm>
              <a:off x="3262302" y="3487003"/>
              <a:ext cx="1469718" cy="5630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257F83FE-951E-D9AE-47A7-F1700853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769" y="3086115"/>
            <a:ext cx="4130862" cy="28711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“获取光线传感器的值”模块主要是获取当前环境的光线强度，我们可以用它检测当前环境的亮度。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光线传感器</a:t>
            </a:r>
            <a:endParaRPr lang="zh-CN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66B99E-C202-48F6-A46C-7057F735A61D}"/>
              </a:ext>
            </a:extLst>
          </p:cNvPr>
          <p:cNvSpPr/>
          <p:nvPr/>
        </p:nvSpPr>
        <p:spPr>
          <a:xfrm>
            <a:off x="6333878" y="4692227"/>
            <a:ext cx="2130614" cy="458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C08FB2E-306C-4A44-B237-CCACE8363905}"/>
              </a:ext>
            </a:extLst>
          </p:cNvPr>
          <p:cNvGrpSpPr/>
          <p:nvPr/>
        </p:nvGrpSpPr>
        <p:grpSpPr>
          <a:xfrm>
            <a:off x="944880" y="3565075"/>
            <a:ext cx="3690922" cy="1482611"/>
            <a:chOff x="944880" y="3565075"/>
            <a:chExt cx="3690922" cy="148261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434F565-094C-4D77-B2BB-83309C971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80" y="3565075"/>
              <a:ext cx="3690922" cy="1482611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7C47735-F207-4973-B8F1-1F819078E62E}"/>
                </a:ext>
              </a:extLst>
            </p:cNvPr>
            <p:cNvSpPr/>
            <p:nvPr/>
          </p:nvSpPr>
          <p:spPr>
            <a:xfrm>
              <a:off x="2642956" y="4582743"/>
              <a:ext cx="294769" cy="179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98603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“获取声音传感器的值”模块主要是获取当前环境的声音强度，我们可以用它检测当前环境的声音响度。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声音传感器</a:t>
            </a:r>
            <a:endParaRPr lang="zh-CN" altLang="zh-CN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F545499-4492-49C1-ACCA-29141BEF1DEB}"/>
              </a:ext>
            </a:extLst>
          </p:cNvPr>
          <p:cNvGrpSpPr/>
          <p:nvPr/>
        </p:nvGrpSpPr>
        <p:grpSpPr>
          <a:xfrm>
            <a:off x="1239311" y="3676398"/>
            <a:ext cx="3690922" cy="1482611"/>
            <a:chOff x="944880" y="3565075"/>
            <a:chExt cx="3690922" cy="148261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5936CDC-423C-4801-8A3D-987E8F60D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80" y="3565075"/>
              <a:ext cx="3690922" cy="1482611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D32E4E8-0DFF-4B6F-BBD4-38BCB0A76A39}"/>
                </a:ext>
              </a:extLst>
            </p:cNvPr>
            <p:cNvSpPr/>
            <p:nvPr/>
          </p:nvSpPr>
          <p:spPr>
            <a:xfrm>
              <a:off x="3746332" y="4315173"/>
              <a:ext cx="304542" cy="2483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3C972CC-C599-1A28-AC4C-CF7B0BDF1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69" y="3086115"/>
            <a:ext cx="4130862" cy="287113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9898CAF-CC4A-D5F4-B8A0-DD27DAFFA359}"/>
              </a:ext>
            </a:extLst>
          </p:cNvPr>
          <p:cNvSpPr/>
          <p:nvPr/>
        </p:nvSpPr>
        <p:spPr>
          <a:xfrm>
            <a:off x="6367434" y="5370502"/>
            <a:ext cx="2130614" cy="458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9408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511271" y="2166324"/>
            <a:ext cx="3169457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7 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18" y="3369434"/>
            <a:ext cx="6211958" cy="1630062"/>
          </a:xfrm>
        </p:spPr>
        <p:txBody>
          <a:bodyPr/>
          <a:lstStyle/>
          <a:p>
            <a:r>
              <a:rPr lang="zh-CN" altLang="en-US" dirty="0"/>
              <a:t>智能楼道灯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36828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红外接近传感器是红外传感器的一种应用，它利用红外接近传感器的特性，当物体接近传感器时，返回数值就会变化。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 dirty="0"/>
              <a:t> 红外接近传感器</a:t>
            </a:r>
            <a:endParaRPr lang="zh-CN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D22971-964A-4A95-9BE3-AEEA097F7B56}"/>
              </a:ext>
            </a:extLst>
          </p:cNvPr>
          <p:cNvGrpSpPr/>
          <p:nvPr/>
        </p:nvGrpSpPr>
        <p:grpSpPr>
          <a:xfrm>
            <a:off x="944880" y="3565075"/>
            <a:ext cx="3690922" cy="1482611"/>
            <a:chOff x="944880" y="3565075"/>
            <a:chExt cx="3690922" cy="148261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A0533AE-C956-471C-A313-B3B53098F8AB}"/>
                </a:ext>
              </a:extLst>
            </p:cNvPr>
            <p:cNvGrpSpPr/>
            <p:nvPr/>
          </p:nvGrpSpPr>
          <p:grpSpPr>
            <a:xfrm>
              <a:off x="944880" y="3565075"/>
              <a:ext cx="3690922" cy="1482611"/>
              <a:chOff x="944880" y="3565075"/>
              <a:chExt cx="3690922" cy="1482611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6E5F3F93-8228-405F-B129-BC2E8DF8B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880" y="3565075"/>
                <a:ext cx="3690922" cy="1482611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69A436D-AAE2-4928-B514-14979D460899}"/>
                  </a:ext>
                </a:extLst>
              </p:cNvPr>
              <p:cNvSpPr/>
              <p:nvPr/>
            </p:nvSpPr>
            <p:spPr>
              <a:xfrm>
                <a:off x="1324697" y="3615003"/>
                <a:ext cx="145964" cy="17975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6A27B66-D6BB-4155-8C4E-750FB00B22E4}"/>
                </a:ext>
              </a:extLst>
            </p:cNvPr>
            <p:cNvSpPr/>
            <p:nvPr/>
          </p:nvSpPr>
          <p:spPr>
            <a:xfrm>
              <a:off x="1693084" y="3622623"/>
              <a:ext cx="145964" cy="179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A59C969-3C55-468F-A6CD-D40F0401097E}"/>
                </a:ext>
              </a:extLst>
            </p:cNvPr>
            <p:cNvSpPr/>
            <p:nvPr/>
          </p:nvSpPr>
          <p:spPr>
            <a:xfrm>
              <a:off x="3784560" y="3630243"/>
              <a:ext cx="145964" cy="179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B7ADABB-0EC0-41F2-9BE0-3576B3D15031}"/>
                </a:ext>
              </a:extLst>
            </p:cNvPr>
            <p:cNvSpPr/>
            <p:nvPr/>
          </p:nvSpPr>
          <p:spPr>
            <a:xfrm>
              <a:off x="4131484" y="3622623"/>
              <a:ext cx="145964" cy="179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025E01D4-31B5-CA5B-06A0-1AFE8E1C7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769" y="3086115"/>
            <a:ext cx="4130862" cy="287113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61F4979-6E3E-AF78-324E-CB9985DD358D}"/>
              </a:ext>
            </a:extLst>
          </p:cNvPr>
          <p:cNvSpPr/>
          <p:nvPr/>
        </p:nvSpPr>
        <p:spPr>
          <a:xfrm>
            <a:off x="6384211" y="4021108"/>
            <a:ext cx="3237419" cy="458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35025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查阅资料，说一说怎样区分红外接近开关的发射端和接收端。为什么两个部分看起来差别很大？</a:t>
            </a:r>
            <a:endParaRPr lang="zh-CN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0C43233-7A54-479F-BF5F-0C0C53D9A4F3}"/>
              </a:ext>
            </a:extLst>
          </p:cNvPr>
          <p:cNvGrpSpPr/>
          <p:nvPr/>
        </p:nvGrpSpPr>
        <p:grpSpPr>
          <a:xfrm>
            <a:off x="3489960" y="3245035"/>
            <a:ext cx="4726180" cy="1898465"/>
            <a:chOff x="944880" y="3565075"/>
            <a:chExt cx="3690922" cy="1482611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F8ABAD3-EC8D-43A3-8C96-E63AB7F37713}"/>
                </a:ext>
              </a:extLst>
            </p:cNvPr>
            <p:cNvGrpSpPr/>
            <p:nvPr/>
          </p:nvGrpSpPr>
          <p:grpSpPr>
            <a:xfrm>
              <a:off x="944880" y="3565075"/>
              <a:ext cx="3690922" cy="1482611"/>
              <a:chOff x="944880" y="3565075"/>
              <a:chExt cx="3690922" cy="1482611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6174C61A-20E4-4E5F-A4DE-A01E0D481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880" y="3565075"/>
                <a:ext cx="3690922" cy="1482611"/>
              </a:xfrm>
              <a:prstGeom prst="rect">
                <a:avLst/>
              </a:prstGeom>
            </p:spPr>
          </p:pic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A995A7D-8C62-4DC7-AE29-691DCE92817A}"/>
                  </a:ext>
                </a:extLst>
              </p:cNvPr>
              <p:cNvSpPr/>
              <p:nvPr/>
            </p:nvSpPr>
            <p:spPr>
              <a:xfrm>
                <a:off x="1324697" y="3615003"/>
                <a:ext cx="145964" cy="17975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DF04A99-3297-4425-991C-5666E773E4EB}"/>
                </a:ext>
              </a:extLst>
            </p:cNvPr>
            <p:cNvSpPr/>
            <p:nvPr/>
          </p:nvSpPr>
          <p:spPr>
            <a:xfrm>
              <a:off x="1693084" y="3622623"/>
              <a:ext cx="145964" cy="179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9DAEF43-2CA4-47C5-A10E-5059BB39EF88}"/>
                </a:ext>
              </a:extLst>
            </p:cNvPr>
            <p:cNvSpPr/>
            <p:nvPr/>
          </p:nvSpPr>
          <p:spPr>
            <a:xfrm>
              <a:off x="3784560" y="3630243"/>
              <a:ext cx="145964" cy="179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BA948B4-5DED-4BA3-B0FF-1789229E9E72}"/>
                </a:ext>
              </a:extLst>
            </p:cNvPr>
            <p:cNvSpPr/>
            <p:nvPr/>
          </p:nvSpPr>
          <p:spPr>
            <a:xfrm>
              <a:off x="4131484" y="3622623"/>
              <a:ext cx="145964" cy="1797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3"/>
            <a:ext cx="571352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发挥想象力，将智能楼道灯改造为简单的入侵报警器！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E32105-77D3-437F-9436-2E8A1230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524" y="2397124"/>
            <a:ext cx="2708275" cy="27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304905"/>
            <a:ext cx="5782733" cy="245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傍晚，我们回家的时候，楼道里面的灯会因为我们走路发出的声响而打开，但是在白天无论多大的声响都不会将它“唤醒”。这是怎样的原理呢？跟着老师一探究竟吧！</a:t>
            </a:r>
          </a:p>
        </p:txBody>
      </p:sp>
      <p:pic>
        <p:nvPicPr>
          <p:cNvPr id="6" name="图片 5" descr="楼道灯">
            <a:extLst>
              <a:ext uri="{FF2B5EF4-FFF2-40B4-BE49-F238E27FC236}">
                <a16:creationId xmlns:a16="http://schemas.microsoft.com/office/drawing/2014/main" id="{3C681CA2-4DBD-484B-8718-BA4B2F4EA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256" y="1599738"/>
            <a:ext cx="3967944" cy="31188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2053732"/>
          </a:xfrm>
        </p:spPr>
        <p:txBody>
          <a:bodyPr>
            <a:normAutofit/>
          </a:bodyPr>
          <a:lstStyle/>
          <a:p>
            <a:r>
              <a:rPr lang="zh-CN" altLang="en-US" dirty="0"/>
              <a:t>如果让你来模拟这种神奇的现象：当夜晚来临，光线较暗时，检测到有声响或有人靠近的时候</a:t>
            </a:r>
            <a:r>
              <a:rPr lang="en-US" altLang="zh-CN" dirty="0"/>
              <a:t>RGB</a:t>
            </a:r>
            <a:r>
              <a:rPr lang="zh-CN" altLang="en-US" dirty="0"/>
              <a:t>灯就会亮起，你会如何实现呢？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想要实现智能楼道灯的功能，我们需要先确定周围的光线很暗，然后让主控板在检测到声响或者有人靠近时，就点亮</a:t>
            </a:r>
            <a:r>
              <a:rPr lang="en-US" altLang="zh-CN" dirty="0"/>
              <a:t>RGB</a:t>
            </a:r>
            <a:r>
              <a:rPr lang="zh-CN" altLang="en-US" dirty="0"/>
              <a:t>灯。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CCCD5D-FE94-3070-55B8-E45910B05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6" y="3277996"/>
            <a:ext cx="4130862" cy="28711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199" y="1133171"/>
            <a:ext cx="10425545" cy="2528425"/>
          </a:xfrm>
        </p:spPr>
        <p:txBody>
          <a:bodyPr>
            <a:noAutofit/>
          </a:bodyPr>
          <a:lstStyle/>
          <a:p>
            <a:r>
              <a:rPr lang="zh-CN" altLang="en-US" dirty="0"/>
              <a:t>① 测试传感器。从“板载传感”模块分类中拖出“获取红外接近传感器数值”，“获取光线传感器数值”，“获取声音传感器数值”</a:t>
            </a:r>
            <a:r>
              <a:rPr lang="en-US" altLang="zh-CN" dirty="0"/>
              <a:t>3</a:t>
            </a:r>
            <a:r>
              <a:rPr lang="zh-CN" altLang="en-US" dirty="0"/>
              <a:t>个模块，并依次连接串口打印模块。这样我们上传之后就能在串口监视器中看到</a:t>
            </a:r>
            <a:r>
              <a:rPr lang="en-US" altLang="zh-CN" dirty="0"/>
              <a:t>3</a:t>
            </a:r>
            <a:r>
              <a:rPr lang="zh-CN" altLang="en-US" dirty="0"/>
              <a:t>个传感器的值，并依据这些值来编写下面的程序。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2282666" y="4229435"/>
            <a:ext cx="3256542" cy="434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DD367B-EB6D-4B22-9AAB-4B82578D67B6}"/>
              </a:ext>
            </a:extLst>
          </p:cNvPr>
          <p:cNvSpPr/>
          <p:nvPr/>
        </p:nvSpPr>
        <p:spPr>
          <a:xfrm>
            <a:off x="2282666" y="4906054"/>
            <a:ext cx="2071220" cy="434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16626E-CC0D-4E3D-9627-B78D129267B0}"/>
              </a:ext>
            </a:extLst>
          </p:cNvPr>
          <p:cNvSpPr/>
          <p:nvPr/>
        </p:nvSpPr>
        <p:spPr>
          <a:xfrm>
            <a:off x="2282665" y="5570185"/>
            <a:ext cx="2071219" cy="4348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AC0C6D-CAEA-7004-2E52-0228CFDE4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552" y="4013474"/>
            <a:ext cx="5672137" cy="14001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1" y="1133172"/>
            <a:ext cx="5593080" cy="3001948"/>
          </a:xfrm>
        </p:spPr>
        <p:txBody>
          <a:bodyPr>
            <a:noAutofit/>
          </a:bodyPr>
          <a:lstStyle/>
          <a:p>
            <a:r>
              <a:rPr lang="zh-CN" altLang="en-US" dirty="0"/>
              <a:t>② 判断周围光线强度。从“逻辑”模块分类中拖出“</a:t>
            </a:r>
            <a:r>
              <a:rPr lang="en-US" altLang="zh-CN" dirty="0"/>
              <a:t>……=……”</a:t>
            </a:r>
            <a:r>
              <a:rPr lang="zh-CN" altLang="en-US" dirty="0"/>
              <a:t>模块并调整为“</a:t>
            </a:r>
            <a:r>
              <a:rPr lang="en-US" altLang="zh-CN" dirty="0"/>
              <a:t>……&lt;……”</a:t>
            </a:r>
            <a:r>
              <a:rPr lang="zh-CN" altLang="en-US" dirty="0"/>
              <a:t>；从“数学”模块分类中拖出“</a:t>
            </a:r>
            <a:r>
              <a:rPr lang="en-US" altLang="zh-CN" dirty="0"/>
              <a:t>0”</a:t>
            </a:r>
            <a:r>
              <a:rPr lang="zh-CN" altLang="en-US" dirty="0"/>
              <a:t>模块，调整为“</a:t>
            </a:r>
            <a:r>
              <a:rPr lang="en-US" altLang="zh-CN" dirty="0"/>
              <a:t>600”</a:t>
            </a:r>
            <a:r>
              <a:rPr lang="zh-CN" altLang="en-US" dirty="0"/>
              <a:t>；复制“获取光线传感器的值”模块，并将</a:t>
            </a:r>
            <a:r>
              <a:rPr lang="en-US" altLang="zh-CN" dirty="0"/>
              <a:t>3</a:t>
            </a:r>
            <a:r>
              <a:rPr lang="zh-CN" altLang="en-US" dirty="0"/>
              <a:t>个模块与“如果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……”</a:t>
            </a:r>
            <a:r>
              <a:rPr lang="zh-CN" altLang="en-US" dirty="0"/>
              <a:t>拼接在一起。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B92D1F3-01BF-4154-81D9-8A6A2FBEF323}"/>
              </a:ext>
            </a:extLst>
          </p:cNvPr>
          <p:cNvGrpSpPr>
            <a:grpSpLocks noChangeAspect="1"/>
          </p:cNvGrpSpPr>
          <p:nvPr/>
        </p:nvGrpSpPr>
        <p:grpSpPr>
          <a:xfrm>
            <a:off x="6781513" y="1229145"/>
            <a:ext cx="3988088" cy="1789790"/>
            <a:chOff x="1079904" y="3380740"/>
            <a:chExt cx="4830843" cy="216800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F88CD95-370C-43EA-9135-AA2D27F2B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920" b="35697"/>
            <a:stretch/>
          </p:blipFill>
          <p:spPr>
            <a:xfrm>
              <a:off x="1079904" y="3422303"/>
              <a:ext cx="4830843" cy="212644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29716AF-8321-4812-BC88-B5C602B64AF2}"/>
                </a:ext>
              </a:extLst>
            </p:cNvPr>
            <p:cNvSpPr/>
            <p:nvPr/>
          </p:nvSpPr>
          <p:spPr>
            <a:xfrm>
              <a:off x="2319707" y="3380740"/>
              <a:ext cx="1493758" cy="5885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EAADA35-D503-4F87-AE1D-1AEB44369B25}"/>
              </a:ext>
            </a:extLst>
          </p:cNvPr>
          <p:cNvGrpSpPr/>
          <p:nvPr/>
        </p:nvGrpSpPr>
        <p:grpSpPr>
          <a:xfrm>
            <a:off x="6781513" y="3152139"/>
            <a:ext cx="3988088" cy="1160981"/>
            <a:chOff x="6302997" y="4389119"/>
            <a:chExt cx="3988088" cy="116098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4CF571B-C6FF-41D3-831D-B14C649CA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754" r="29398" b="69219"/>
            <a:stretch/>
          </p:blipFill>
          <p:spPr>
            <a:xfrm>
              <a:off x="6302997" y="4389119"/>
              <a:ext cx="3988088" cy="1160981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AFFEC7C-37C3-4B6F-8187-DA53B42C5111}"/>
                </a:ext>
              </a:extLst>
            </p:cNvPr>
            <p:cNvSpPr/>
            <p:nvPr/>
          </p:nvSpPr>
          <p:spPr>
            <a:xfrm>
              <a:off x="7487580" y="4432843"/>
              <a:ext cx="559140" cy="42871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715977C-D49A-4C41-AB99-C7E99F499088}"/>
              </a:ext>
            </a:extLst>
          </p:cNvPr>
          <p:cNvGrpSpPr/>
          <p:nvPr/>
        </p:nvGrpSpPr>
        <p:grpSpPr>
          <a:xfrm>
            <a:off x="6724231" y="4446324"/>
            <a:ext cx="4045370" cy="1755478"/>
            <a:chOff x="6724231" y="4446324"/>
            <a:chExt cx="4045370" cy="175547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B62D8A-6BEB-4795-9181-C32621BA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4231" y="4446324"/>
              <a:ext cx="4045370" cy="1755478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A7DA5C-535B-4D5C-839E-BC92F9115DE0}"/>
                </a:ext>
              </a:extLst>
            </p:cNvPr>
            <p:cNvSpPr/>
            <p:nvPr/>
          </p:nvSpPr>
          <p:spPr>
            <a:xfrm>
              <a:off x="6739470" y="5319412"/>
              <a:ext cx="4004729" cy="882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918</Words>
  <Application>Microsoft Office PowerPoint</Application>
  <PresentationFormat>宽屏</PresentationFormat>
  <Paragraphs>66</Paragraphs>
  <Slides>24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963</cp:revision>
  <dcterms:created xsi:type="dcterms:W3CDTF">2019-07-04T08:14:00Z</dcterms:created>
  <dcterms:modified xsi:type="dcterms:W3CDTF">2022-08-29T02:31:41Z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